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46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9BC1BF-379F-4F3D-BA30-B6123F1FF250}"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1083394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9BC1BF-379F-4F3D-BA30-B6123F1FF250}"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4250084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9BC1BF-379F-4F3D-BA30-B6123F1FF250}"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3119167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9BC1BF-379F-4F3D-BA30-B6123F1FF250}"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1155120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9BC1BF-379F-4F3D-BA30-B6123F1FF250}" type="datetimeFigureOut">
              <a:rPr lang="en-US" smtClean="0"/>
              <a:t>9/26/2013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2482485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9BC1BF-379F-4F3D-BA30-B6123F1FF250}"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2176753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9BC1BF-379F-4F3D-BA30-B6123F1FF250}" type="datetimeFigureOut">
              <a:rPr lang="en-US" smtClean="0"/>
              <a:t>9/26/2013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3121609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9BC1BF-379F-4F3D-BA30-B6123F1FF250}" type="datetimeFigureOut">
              <a:rPr lang="en-US" smtClean="0"/>
              <a:t>9/26/2013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486279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9BC1BF-379F-4F3D-BA30-B6123F1FF250}" type="datetimeFigureOut">
              <a:rPr lang="en-US" smtClean="0"/>
              <a:t>9/26/2013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2828045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9BC1BF-379F-4F3D-BA30-B6123F1FF250}"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3019130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9BC1BF-379F-4F3D-BA30-B6123F1FF250}" type="datetimeFigureOut">
              <a:rPr lang="en-US" smtClean="0"/>
              <a:t>9/26/2013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856E94-F191-4B96-8997-2423703E13A9}" type="slidenum">
              <a:rPr lang="en-US" smtClean="0"/>
              <a:t>‹#›</a:t>
            </a:fld>
            <a:endParaRPr lang="en-US"/>
          </a:p>
        </p:txBody>
      </p:sp>
    </p:spTree>
    <p:extLst>
      <p:ext uri="{BB962C8B-B14F-4D97-AF65-F5344CB8AC3E}">
        <p14:creationId xmlns:p14="http://schemas.microsoft.com/office/powerpoint/2010/main" val="2386030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9BC1BF-379F-4F3D-BA30-B6123F1FF250}" type="datetimeFigureOut">
              <a:rPr lang="en-US" smtClean="0"/>
              <a:t>9/26/2013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56E94-F191-4B96-8997-2423703E13A9}" type="slidenum">
              <a:rPr lang="en-US" smtClean="0"/>
              <a:t>‹#›</a:t>
            </a:fld>
            <a:endParaRPr lang="en-US"/>
          </a:p>
        </p:txBody>
      </p:sp>
    </p:spTree>
    <p:extLst>
      <p:ext uri="{BB962C8B-B14F-4D97-AF65-F5344CB8AC3E}">
        <p14:creationId xmlns:p14="http://schemas.microsoft.com/office/powerpoint/2010/main" val="897509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Write a Thematic Essay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52224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the Historical Context</a:t>
            </a:r>
            <a:endParaRPr lang="en-US" dirty="0"/>
          </a:p>
        </p:txBody>
      </p:sp>
      <p:sp>
        <p:nvSpPr>
          <p:cNvPr id="3" name="Content Placeholder 2"/>
          <p:cNvSpPr>
            <a:spLocks noGrp="1"/>
          </p:cNvSpPr>
          <p:nvPr>
            <p:ph idx="1"/>
          </p:nvPr>
        </p:nvSpPr>
        <p:spPr/>
        <p:txBody>
          <a:bodyPr/>
          <a:lstStyle/>
          <a:p>
            <a:r>
              <a:rPr lang="en-US" dirty="0" smtClean="0"/>
              <a:t>Notice the theme</a:t>
            </a:r>
          </a:p>
          <a:p>
            <a:r>
              <a:rPr lang="en-US" dirty="0" smtClean="0"/>
              <a:t>Underline key ideas -	</a:t>
            </a:r>
          </a:p>
          <a:p>
            <a:pPr lvl="1"/>
            <a:r>
              <a:rPr lang="en-US" dirty="0" smtClean="0"/>
              <a:t>“intellectual”, “economic”, and “social”</a:t>
            </a:r>
          </a:p>
          <a:p>
            <a:pPr lvl="1"/>
            <a:endParaRPr lang="en-US" dirty="0"/>
          </a:p>
          <a:p>
            <a:pPr lvl="1"/>
            <a:endParaRPr lang="en-US" dirty="0"/>
          </a:p>
        </p:txBody>
      </p:sp>
    </p:spTree>
    <p:extLst>
      <p:ext uri="{BB962C8B-B14F-4D97-AF65-F5344CB8AC3E}">
        <p14:creationId xmlns:p14="http://schemas.microsoft.com/office/powerpoint/2010/main" val="2909107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the Task</a:t>
            </a:r>
            <a:endParaRPr lang="en-US" dirty="0"/>
          </a:p>
        </p:txBody>
      </p:sp>
      <p:sp>
        <p:nvSpPr>
          <p:cNvPr id="3" name="Content Placeholder 2"/>
          <p:cNvSpPr>
            <a:spLocks noGrp="1"/>
          </p:cNvSpPr>
          <p:nvPr>
            <p:ph idx="1"/>
          </p:nvPr>
        </p:nvSpPr>
        <p:spPr/>
        <p:txBody>
          <a:bodyPr/>
          <a:lstStyle/>
          <a:p>
            <a:r>
              <a:rPr lang="en-US" dirty="0" smtClean="0"/>
              <a:t>Identify how many tasks there are – the bullets help you identify it … but sometimes the question will ask you to do each bullet more than once</a:t>
            </a:r>
          </a:p>
          <a:p>
            <a:pPr lvl="1"/>
            <a:r>
              <a:rPr lang="en-US" dirty="0" smtClean="0"/>
              <a:t>Original question said </a:t>
            </a:r>
            <a:r>
              <a:rPr lang="en-US" b="1" dirty="0" smtClean="0"/>
              <a:t>two</a:t>
            </a:r>
            <a:r>
              <a:rPr lang="en-US" dirty="0" smtClean="0"/>
              <a:t> revolutions – so would have to do not </a:t>
            </a:r>
            <a:r>
              <a:rPr lang="en-US" u="sng" dirty="0" smtClean="0"/>
              <a:t>two</a:t>
            </a:r>
            <a:r>
              <a:rPr lang="en-US" dirty="0" smtClean="0"/>
              <a:t> tasks but </a:t>
            </a:r>
            <a:r>
              <a:rPr lang="en-US" u="sng" dirty="0" smtClean="0"/>
              <a:t>four</a:t>
            </a:r>
          </a:p>
          <a:p>
            <a:pPr lvl="1"/>
            <a:r>
              <a:rPr lang="en-US" dirty="0" smtClean="0"/>
              <a:t>For this essay you just have to do the two</a:t>
            </a:r>
          </a:p>
          <a:p>
            <a:pPr lvl="1"/>
            <a:endParaRPr lang="en-US" dirty="0"/>
          </a:p>
          <a:p>
            <a:pPr marL="457200" lvl="1" indent="0">
              <a:buNone/>
            </a:pPr>
            <a:endParaRPr lang="en-US" dirty="0"/>
          </a:p>
        </p:txBody>
      </p:sp>
    </p:spTree>
    <p:extLst>
      <p:ext uri="{BB962C8B-B14F-4D97-AF65-F5344CB8AC3E}">
        <p14:creationId xmlns:p14="http://schemas.microsoft.com/office/powerpoint/2010/main" val="3094605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Choose your Examples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Read the list at the bottom that gives suggestions.  Do not always have to use them, but usually the best examples are provided.  If choosing something off the list – be sure to ask instructor – there may be a reason you can not use it.</a:t>
            </a:r>
          </a:p>
          <a:p>
            <a:pPr lvl="1"/>
            <a:r>
              <a:rPr lang="en-US" dirty="0" smtClean="0"/>
              <a:t>For this essay – you MUST do the Neolithic Revolution</a:t>
            </a:r>
            <a:endParaRPr lang="en-US" dirty="0"/>
          </a:p>
          <a:p>
            <a:r>
              <a:rPr lang="en-US" dirty="0" smtClean="0"/>
              <a:t>Brainstorm on separate paper key terms and ideas that could be used for several choices and then choose the ones that you know best to use.</a:t>
            </a:r>
          </a:p>
          <a:p>
            <a:endParaRPr lang="en-US" dirty="0" smtClean="0"/>
          </a:p>
        </p:txBody>
      </p:sp>
    </p:spTree>
    <p:extLst>
      <p:ext uri="{BB962C8B-B14F-4D97-AF65-F5344CB8AC3E}">
        <p14:creationId xmlns:p14="http://schemas.microsoft.com/office/powerpoint/2010/main" val="41306756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Your Tasks</a:t>
            </a:r>
            <a:endParaRPr lang="en-US" dirty="0"/>
          </a:p>
        </p:txBody>
      </p:sp>
      <p:sp>
        <p:nvSpPr>
          <p:cNvPr id="3" name="Content Placeholder 2"/>
          <p:cNvSpPr>
            <a:spLocks noGrp="1"/>
          </p:cNvSpPr>
          <p:nvPr>
            <p:ph idx="1"/>
          </p:nvPr>
        </p:nvSpPr>
        <p:spPr>
          <a:xfrm>
            <a:off x="457200" y="1600201"/>
            <a:ext cx="8229600" cy="1295400"/>
          </a:xfrm>
        </p:spPr>
        <p:txBody>
          <a:bodyPr>
            <a:normAutofit fontScale="92500" lnSpcReduction="20000"/>
          </a:bodyPr>
          <a:lstStyle/>
          <a:p>
            <a:r>
              <a:rPr lang="en-US" dirty="0" smtClean="0"/>
              <a:t>Create a mini chart in which you can check off each task that you do.</a:t>
            </a:r>
          </a:p>
          <a:p>
            <a:r>
              <a:rPr lang="en-US" dirty="0" smtClean="0"/>
              <a:t>Check them off as you complete them</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95352077"/>
              </p:ext>
            </p:extLst>
          </p:nvPr>
        </p:nvGraphicFramePr>
        <p:xfrm>
          <a:off x="838200" y="3048000"/>
          <a:ext cx="7315200" cy="2895600"/>
        </p:xfrm>
        <a:graphic>
          <a:graphicData uri="http://schemas.openxmlformats.org/drawingml/2006/table">
            <a:tbl>
              <a:tblPr firstRow="1" bandRow="1">
                <a:tableStyleId>{5C22544A-7EE6-4342-B048-85BDC9FD1C3A}</a:tableStyleId>
              </a:tblPr>
              <a:tblGrid>
                <a:gridCol w="2438400"/>
                <a:gridCol w="2438400"/>
                <a:gridCol w="2438400"/>
              </a:tblGrid>
              <a:tr h="1320800">
                <a:tc>
                  <a:txBody>
                    <a:bodyPr/>
                    <a:lstStyle/>
                    <a:p>
                      <a:endParaRPr lang="en-US" dirty="0"/>
                    </a:p>
                  </a:txBody>
                  <a:tcPr/>
                </a:tc>
                <a:tc>
                  <a:txBody>
                    <a:bodyPr/>
                    <a:lstStyle/>
                    <a:p>
                      <a:r>
                        <a:rPr lang="en-US" sz="2000" dirty="0" smtClean="0"/>
                        <a:t>Revolution #1</a:t>
                      </a:r>
                      <a:endParaRPr lang="en-US" sz="2000" dirty="0"/>
                    </a:p>
                  </a:txBody>
                  <a:tcPr/>
                </a:tc>
                <a:tc>
                  <a:txBody>
                    <a:bodyPr/>
                    <a:lstStyle/>
                    <a:p>
                      <a:r>
                        <a:rPr lang="en-US" sz="2000" dirty="0" smtClean="0"/>
                        <a:t>Revolution #2</a:t>
                      </a:r>
                      <a:endParaRPr lang="en-US" sz="2000" dirty="0"/>
                    </a:p>
                  </a:txBody>
                  <a:tcPr/>
                </a:tc>
              </a:tr>
              <a:tr h="787400">
                <a:tc>
                  <a:txBody>
                    <a:bodyPr/>
                    <a:lstStyle/>
                    <a:p>
                      <a:r>
                        <a:rPr lang="en-US" dirty="0" smtClean="0"/>
                        <a:t>Change</a:t>
                      </a:r>
                      <a:endParaRPr lang="en-US" dirty="0"/>
                    </a:p>
                  </a:txBody>
                  <a:tcPr/>
                </a:tc>
                <a:tc>
                  <a:txBody>
                    <a:bodyPr/>
                    <a:lstStyle/>
                    <a:p>
                      <a:endParaRPr lang="en-US" sz="2000" dirty="0"/>
                    </a:p>
                  </a:txBody>
                  <a:tcPr/>
                </a:tc>
                <a:tc>
                  <a:txBody>
                    <a:bodyPr/>
                    <a:lstStyle/>
                    <a:p>
                      <a:endParaRPr lang="en-US" sz="2000"/>
                    </a:p>
                  </a:txBody>
                  <a:tcPr/>
                </a:tc>
              </a:tr>
              <a:tr h="787400">
                <a:tc>
                  <a:txBody>
                    <a:bodyPr/>
                    <a:lstStyle/>
                    <a:p>
                      <a:r>
                        <a:rPr lang="en-US" dirty="0" smtClean="0"/>
                        <a:t>Impact</a:t>
                      </a:r>
                      <a:endParaRPr lang="en-US" dirty="0"/>
                    </a:p>
                  </a:txBody>
                  <a:tcPr/>
                </a:tc>
                <a:tc>
                  <a:txBody>
                    <a:bodyPr/>
                    <a:lstStyle/>
                    <a:p>
                      <a:endParaRPr lang="en-US" sz="2000" dirty="0"/>
                    </a:p>
                  </a:txBody>
                  <a:tcPr/>
                </a:tc>
                <a:tc>
                  <a:txBody>
                    <a:bodyPr/>
                    <a:lstStyle/>
                    <a:p>
                      <a:endParaRPr lang="en-US" sz="2000" dirty="0"/>
                    </a:p>
                  </a:txBody>
                  <a:tcPr/>
                </a:tc>
              </a:tr>
            </a:tbl>
          </a:graphicData>
        </a:graphic>
      </p:graphicFrame>
      <p:sp>
        <p:nvSpPr>
          <p:cNvPr id="5" name="AutoShape 2" descr="data:image/jpeg;base64,/9j/4AAQSkZJRgABAQAAAQABAAD/2wCEAAkGBxIHEhMSExASFhIXEhISFRcYFRAQGBcQFRQWFhQXFBMYHCggGBsmGxQVITEhJSkrLi4xFx8zODMsNygtLisBCgoKDg0OGxAQGywlICYsLCwwMiwsLCwvLCwsLCwsLDQ3LCwsLCwsMCwsLCwsLCwsLCwsLywsLCwsLCwsLCwsLP/AABEIANEA8QMBEQACEQEDEQH/xAAbAAEAAgMBAQAAAAAAAAAAAAAABQYBAwQCB//EADcQAAIBAgIGCAYABgMAAAAAAAABAgMFBBEhMUFRYXEGEhMiQlKx0RQjMoGRwRVykqHh8GKC4v/EABoBAQADAQEBAAAAAAAAAAAAAAADBAUCAQb/xAApEQEAAgIBAwMDBQEBAAAAAAAAAQIDEQQSITEiQWETgbEyQlFxkaEj/9oADAMBAAIRAxEAPwD7iAAAAAAAAAAAAAAAAAAAAAAAAAPFWoqKcpNJLS29CSPJmIjcvJtFY3Kp3jpNKrnCj3Y+fxP+Xcv78jPzcuZ7U/1lcjnTPpx+P5c9mvUqHy5yfUbzTb1N73uI8OeY9Np7I+Pypr6bT2W/DV+00PX6mlW22vS+3QduwAAAAAAAAAAAAAAAAAAAAAAAAAAAADRjcZDAxc5vJL8t7ktrOL3rSNy4yZK469VlFvF3nc5adEE+7H9y3sys2e2Sfhh8jk2yz8fwjiFXAJmzXf4fKE33fDLy8+HoWcOfp7WXOPyen028LjhsQqvP15GlW22vS+3QdpAAAAAAAAAAAAAAAAAAAAAAAAAAAOa4Y2Fvg5zejYtrexI4yZIpXco8uWuOvVZQrpcZ3KfWk9HhjsivfiZGXLbJO5YWbNbLbcuMjQgAABKWm7PCZRlm4bN8eXDgT4s007T4WsHImnafH4XPB41V0tKeep7GadMkTDYx5YtDrJEoAAAAAAAAAAAAAAAAAAAAAAAAaMZio4KDnN5RX5b2JcTm94pG5cZMlcdeqyg3W4zuU+tLQtUY7EvfiY+XLOS25YOfNbLbcuIjQgAAAAAdlvuE8C9GmL1x2fbcyTHlmkpsWa2Oe3hcbXdY4paHmtu+PNGlizRaGvh5FbwlE+sWFpkAAAAAAAAAAAAAAAAAAAAADxVqKinKTSilm29iPJmIjcvLWisblQr3dXc556VTX0r9viZGfNOS3wweTyJy2+PZGkKuAAAAAAAAdGCVTrLs+t1uH74czqnVv0+XePr6vR5XW1yrdVdaKz2pPNf4ZqYpvru2sM5Nd4Seb3L8/wCCfus93o9egAAAAAAAAAAAAAAAAAAAUrpNePjJdnB/Li9L80l+kZfJz9c9MeGNzOT1z0V8R/1BFVRAAAAAAAZjFzeSTbepLSI7kRvtCdtvR91cnU/pWv8A7PYWsfGmf1L2HhzPe3+LRhLfDDLJJZbloX+S/TFFYaePDWsadi0EqYAAAAAAAAAAAAAAAAAAAABXOlV37BdjB95rvvyxezm/TmUuVn6Y6K+WfzeR0x9Ovn3VAzmQAAAAAAA6sDgZ415RWjbJ6l7vgd0xzeeyXFitknsttps0cMs0tO2T1vluRo4sEVauDjVp4TMIKCySLMRpciIjw9Hr0AAAAAAAAAAAAAAAAAAAABH3q5K203LXJ6ILfLfyRDnyxjrv3QcjPGKm/f2fP6lR1W5Sebbbb3tmPMzM7lgTMzO5eQ8AAAAAAlbVZ3ispTzUNi2y5bkT4sE27z4WsHGm/e3hcMHgY0UlkklqWxczSpjiIa+PFFYdpKmAAAAAAAAAAAAAAAAAAAAAAPFaqqMXKTyik23wR5MxEbl5a0Vjcvnt3uDuVRzf06ordH32mNmyzktt8/nzTlv1f44iNCAAAAABP2ey9bKVRafDD9y9i3h4/vZf4/F97f4tmHw6padvpyNCtdNWtNN527AAAAAAAAAAAAAAAAAAAAAAAFR6W3TtX2EX3U058ZbI/b15Gdy8256I+7J52fc/Tj7q2UmcAAAADKWYFkstm7PKU1nPYtkeL4l3Bg13ny0uPxtd7eVooUVS57WX61006102nToAAAAAAAAAAAAAAAAAAAAAAARl/uX8Optr65d2HPa/t7EHIy/Tr8q3Kz/SpuPM+FBb62l69f3MhgsAAAADKWej/cwLPZLP2OUpLOo9S8q9y9gwa7z5afG43T3nz+Fmo0lSXHay9WumlWumw6dAAAAAAAAAAAAxKSgm28klm3wEzp5M67y00MZTxEetGcXHemtfHcc1vW0biXNclLRuJbzp2AAAAAAAAeak1TTk3kkm29yWtnkzERuXkzERuXzy8Y93Gq5+HVFbor97THzZPqW2+f5Gact+r/HERIQAAAAWax2jsspyXfepeVcePoXcGDXefLS43H16p8/haKFFUlx2sv1rpp1rpsOnQAAAAAAAAAAAAFS6U3jtM6EHoX1ve/KuG8zuVn36K/dlc3k7/wDOv3V6hWlQfWjJp8P3vKdbTWdwz62ms7hY7T0i1RnlF7/C+flLuLle1mhg5ntZZqNdVee72L1bRLTreJbTp0AAAAABWOl9y6qVCL15OfLZH9/goczL+yPuzOfn1/5x91UKDLAAAABYbFaurlUmu94I7uL4lzBh/dLQ43H/AHW+y2Yej2S47TQrXTVrXTadOgAAAAAAAAAAAAIDpLevhE6VN/Ma0vyxf7f+7Cnyc/THTXz+FDmcrojor5/CmGaxwABJ2u7yweUZZuH94/y+xNizTTtPhZw8iadp8LlgsfHEJPNNPU/fcadMkWhsY8sWh2kqYAAAOW5YxYCnKo9i0LfJ6kR5MkUrNpRZssY6TaXzqtVdeTlJ5ybbb4sxrTNp3L561ptMzLwePAAAAmrHbO2yqTXd8K3ve+BZwYt+qVzjYOr1WXHDUOz0vX6GlWumxSum87dgAAAAAAAAAAAARF/vCtserHJ1ZLQty8zK/IzxjjUeVTlcmMUajyo05uo22223m29rMmZmZ3LEmZmdy8h4AAAHZbrhLAvRpi/qjv4rcyTHkmkpsOacc/C6W64RrxTTzi9T3cGaePLEw2cWaLRv2SROsAACk9Krj8XU7OL7kM1zntf21fky+Vl6rdMeIYvNzdd+mPEflBlVSAAACRs9u+MlnL6Fr4vcibDi653PhY4+H6k7nwu2Dw/VyeXJbkalK67trHTXd1kiUAAAAAAAAAAAACOvV1jbIZ65v6Y/t8CHNmjHHyr8jkRir8+yhYitLESc5NuTebZkWtNp3LCtabT1T5azxyAAAAAB2W3HvAyz1xf1L9riSY8k0n4TYc045+F3t+MVVLTnF6n+mamPJEw2sWSJj4d5MnRnSC4/w+k2n35d2PPa/t7EHIy/Tp8q3KzfSp28z4UAyGCAAAHTb8G8bNRWrXJ7kd46TedJMWOcltQu9uwappJLKK0Jb2amPHER8NrFjiI1HhJE6yAAAAAAAAAAAAAArF26N1cVKVRVVJvZJdXJbEmvYoZeLa09UTtm5+Fe9ptFt/2ruMt9XBfXTklv1r+paCnfHan6oZ2TDfH+qHMcIwAAAAAAElZrj8HLqy+hvTwe8mw5eidT4WOPm6J1PhdsJX66yb5PejUpbfZtY777KTf7h/EKrafcj3Yctr+/sZfIy/Uv8MblZvq5Nx4jwjSFWAAHulTdaSjFZtvJHsRMzqHtazadQudotyw8VFa9cnvZpYcXTGmzgwxWNR903FdXQi2ux2ZAAAAAAAAAAAAAAAAYklLQ1mgeULcejVLFZuHy5cNMfvH2yKuTiUt3jtKll4OO/evaVWuNpq276o5x8y0x+72fcoZMN8flmZuPfF5jt/LhIkAAAAAAEjRusqdF09uqL3Retf7vJozTFOlYryJjHNEcQq4AAAWiwW3sF1mu/LUvLH3L2DFrvPlp8XB0xufMrPRp9ksvzzL8RqGlWuoez10AAAAAAAAAAAAAAAAAADEkpaGs0Dyr116MRrZyo5Rl5fC+Xl9Cll4kT3p2Z+fg1t3x9p/4qmIw8sLJxnFxktj/AFvXEz7Vms6llXpak6tGmo8cgAAAAAAAEvYbf277SS7sXo4y9kWMGPc9UrfFw9U9U+FzwlHqLN63/ZGnSuu7YpXXd0HaQAAAAAAAAAAAAAAAAAAAAAA5bhb6dwj1Zxz3PU0+DI8mKuSNWRZcNMsatClXey1LY8/qp7JL0ktjMzNgtj/pjZ+LbF38x/KMIFYAAAAADpt+EeNmorVrk90TvHSb20kxY5yW0vFvwqilksox0JGrjpDbxY4j+oSJMsAAAAAAAAAAAAAAAAAAAAAAAAB5nBTTTSaehp6U1xR5Mb7S8mImNSqN96OuhnUorOGtx1uPGO9Gdn4vT6qeGTyeF0+rH4/hXSmzwAAAzFOTySzb0LmCI2uNlt3w0VHxPTJ/rkjSw4umNNjj4eiNe/un4x6iyRciNL0RpkPQAAAAAAAAAAAAAAAAAAAAAAAAAAK3f+j3bZ1KSylrlBeLjHjw2lLkcbfqozuVw+r108/wqLWRnMkAATvR7AZ/NkuEF6stcfH+6V7iYf3z9lvw1Lslxes0q11DWpXUNx07AAAAAAAAAAAAAAAAAAAAAAAAAAAAAK/0isXxedSmvmbV5/8A16lPkcfq9VfP5UOXxOv108/lTmstG3V9zNY7ptuDeNmo7Ncnuj7neOnXbSXDj+pbS9YCglk8sktCXI1cdW3io7iZOAAAAAAAAAAAAAAAAAAAAAAAAAAAAAAAFe6SWP4nOrTXzPFFeJb1/wAvUp8nj9Xqr5Z/M4vX66efy3Wu0PAwivFLJze57uSOsWCaREO8PHnHWI958pqMeqskWo7LkRpkPQAAAAAAAAAAAAAAAAAAAAAAAAAAAAAAAAAAAAAAAAAAAAAAAAAAAAAAAAAAAAADA5p15Lw5Aa3Xlv8AQDz20t7AdrLewMdo97/LAz2st7AdtLewPSry3+gGyFeT2Z/kDoWkDIAAAAAAAAAAAAAAAAAAAAAAAAA01QOWQHkAAAzEDqpAbwAAAAAAAAAAAAAAAAAAA//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AQABAAD/2wCEAAkGBxIHEhMUBxMUFRMUExgTGRcYFxYXGRkVHRgXGBgYGBkYHDQgGBolGxQVJTEiJSkrLi4uFx8zRDUtNygtMCsBCgoKDg0OGxAQGywkHyQ0LCwvMiwsLC8vNCwsLCw0NCwsNCwsLCwvNCwsLCwsLCw0LCwvLCwsLCwsLCwtLCwsLP/AABEIAKYBMAMBEQACEQEDEQH/xAAbAAEAAgMBAQAAAAAAAAAAAAAABQYDBAcCAf/EAEgQAAIBAgMEBQcIBggHAAAAAAABAgMEBRExBiFBYRIiUXGREzJCUoGhwQcUI2JysdHwFTRDU5KyFiQzNkSCovElNWOTwtLh/8QAGgEBAAMBAQEAAAAAAAAAAAAAAAMEBQECBv/EADIRAQACAQEFBAkFAQEBAAAAAAABAgMRBBIhMdEFMkFxEyJRYYGRobHwQkPB4fFSUyP/2gAMAwEAAhEDEQA/AO4gAAAAAAAAAAAAAAAAAAAAAAAAAAAAAAAAAAAAAADFXuIW6zuJRiubS+883vWka2nRyZiOaJutp6FH+y6U3yWS8ZfDMpZO0cNeWs+X9o5zVhEXW1dWp+rxjBc+s/w9xTv2nknuxEfVFOefBXNocfuKVPONSUqs5RpUo8JVZtRguitzWbza7EyPBfLnyxFrTMc58nKTa9tJl1U31sAAAAAAAAAAAAAAAAAAAAAAAAAAAAAAAAAABrXd/Ss/1mcY8m9/sWrIsmbHj786PM2iOaFu9rKcN1pCUub6q/H7ijk7TpHcjX6Ipzx4Ia72huLnSXQXZBZe/X3lHJt2a/jp5fmqKctpRc5uo86jbfa3m/FlSZmZ1lG8nAAbGWP9IL91prO3sG4Q7J3TXWfNU4vLvZvdn4PR496ec/b84/Jbw00jX2upF9KAAAAAAAAAAAAAAAAAAAAAAAAAAAAAAAGG5uoWqzuZRiuby8O08XyUpGtp0cmYjmg7zaunT3WkXN9r6q/H3IoZO06R3I1+n9obZ48EHeY/cXWs+iuyHV9+vvM/Jtua/jp5fmqK2W0otvPUqIwAAAARuN3VSChRwxZ3NzLyVJdjfnVH9WC3+Bb2PZ/TZOPKOfT4pMVN6fc6hszglPZ22pW9ppTjvlxlN75TfNybZ9EuJQAAAAAAAAAAAAAAAAAAAAAAAAAAAABpqBE320NC03KXTl2Q3+L0KeXbsWPhrrPu/NEdstYV+92nrXG6hlTXLfLxfwRm5e0ctu7w+6C2a08kLUqOq86rbb4ttvxZRmZtOs8ZRTOrycAAAAAeK9aNuulcSjGK4yaivFnqtZtOlY1diNeSHntVbOXQsXUuKnqUKcqj8UsveW6bBntzjTz/ADVJGG8rh8nWzdWnOd9j8OjcVV0KVJ/sKHq/bk97+G9G1gw1w0isLNaxWNIX0megAAAAAAAAAAAAAAAAAAAAAAAAAAMdatGgulXkopcW8kebXrWNbTpDkzEc0Bf7VQp7rGLm/We6Phq/cZ2btKkcMca/ZDbNHgrt9ila/wD1iby9Vbo+C19uZmZdpyZe9PD2eCC17W5tIgeQAAAAR+I45bYZ+u1oRfq55y/hjv8AcT49ny5O7Wf4e60tblDDa393i/8Ad+wr1E/2lXKhT70575Iu4+zLT37aeXFLGCfGUxa7CYniG/F7ylbR4wt4dOX/AHKmj7i7j2DBXw180kYqR4JrD/ktw62alfQqXVRencVJVP8AT5vuLdYisaRGiTlyW6zsqVjHo2VOFOK4QiorwSOjYAAAAAAAAAAAAAAAAAAAAAAAAAADDdXULRdK5korn8O1ni+StI1tOjkzEc1cxHavVYfH/NL4R/HwMvN2l4Y4+M9PzyQWz/8AKuXV1O7fSuZOT58O5aL2GZfJfJOt51QTMzzYTw4AAAEZiO0Fthz6NzVj09OhHrzz7OjHevaWMWy5cndr/D3XHa3KHqzhieN/8lsXTg9Kt0/JrvVNdZl/H2X/AOlvl1nomjB7ZTdp8mdW937S39Wa40rdKjT7nLzpLwL+PZcWPu1/lLFK15QtOB7GYfgOX6MtaUZL02unP+OWb95O96p8OAAAAAAAAAAAAAAAAAAAAAAAAAAAAMdetG3TlXkoxXFvI82vWka2nSHJmI5q1ie1WscOX+eS+6P4+Bl5+0vDFHxnp+eSC2b/AJVu4uJ3MulcScn2v4diMu97XnW06ygmZnmxHhwAAamI4nRwxdLEKkILm977lq/YiTHhvknSkavVazblDUs7y8x3+7NlUnF/tq/0NLvWfWmu40cXZkzxyTp5fnVNXB/1Kes/k0r4hv2pvZyXGjb/AEVPuc/Omu/I0MWy4sfdr8+KatK15QuGBbKWWz6/4Rb06b9bLOb75y6z8Sw9JoAAAAAAAAAAAG8tQPMJqazg00+K3o5ExMawPR0AAAAAAAAAAAAAAAAEDiu0sLbONnlUn2+ivb6Xs8TO2jtClOFOM/RDfNEclTvb2pfS6V1JyfDsXctEY+XLfLOt51VrWm3NrkbgAAh7naOjGfkrBTua2ip0Iuo89N7W5c95cxbDlycdNI9/5qlrhtPuSVhsliuO5PEJwsKT9GGVWu12OXmw71vNPF2fipxt60+/l8k9cNY58VtwD5PMPwV9ONLy1bV1a78rNvt625PuSL0RpGkJFrW7QAAAAAAAAAAAAAACrbXYpl9DQfOb+6Pxfs5mT2jtP7Vfj06q+a/6YQFjiFSwedrJrtWsX3r8szcWe+KdaT0Q1tNeS44LjsMS6s+rU9Xg+cX8Dc2bbK5uE8LfnJapki3mly4kAAAAAAAAAAAAA1MRxGnh0c7l9yW+T7kQ5s9MMa2l5teK81NxbHKmI5pdSn6q4/afHu0MPaNsvm4co9nVVvkmyKKiMA8zmqabqNJLe23kkubeh2ImZ0gQ9PG54pN09l6E7uonk5R6tGP2qj3ceGvaaGHs7JbjfhH1T1wTPPgn8P8Ak2r4plLbG5bi/wDDW+cKfdKfnT/O81cOzYsXdjj7Z5p60rXlC/YPgttgkOhhNGFKPZFJN829ZPmyd6b4AAAAAAAAAAAAAAADVxO8VhTlOfBbl2y0S8SLPljFjm8vNrbsauc1ajqtyqPNttt82fMWtNp1nmozOrycH2MnBpweTTzTWqfajsTMTrAvGzuM/pGPRr/2sVv+svWXPtN7Y9q9NG7bvR9ff1W8eTe4TzTJeSgAAAAAAAAABA41tFGzzhZ5SqaN+jH8Xy/2M/aturj9WnGfpCG+WI4Qp9evK5k5V5OUnq3+dy5GJe9rzvWnWVaZmeMsZ5cfJyUE3NpJb23uSXN8DsRrwgQ9LGKmLzdLZShK5mnk6nm0IfaqPXuWvaaODs69uOThH1/r84J64JnvcFkwr5MvnjVTbOu7iSeaoQzhQi+5b597y9prYsGPFHqR1WK1ivJ0CztKdjBQsoRpwjuUYpRS7kiV1nAAAAAAAAAAAAAAAAAAFO2wvvKzVKGkN7+018E/9TMTtLNvXjHHh9/8+6rmtrOivGahAAGW2rytZRnReUovNfnsPdL2paLV5w7EzE6w6Hht7G/pxnT46rsfFH02HLGWkXjxXa23o1bRI9AAAAAAAPkpKKzluS35iZ0FRx3aJ184Ye8o6OfGXKPYufH78Xa9vm3qY+Xt6K2TLrwhXDMQAEPXx3y1TyGA05XVx6lPzY86lTzYrd/sXsGwZMnG3CPr8k1MMzxngn8J+TapibVTbat5TfmrWk3GjHTz2t9R/nNmxh2fHhj1Y+PisVrWvJ0Sys6dhCNOxhGnCKyUYpRS7kid6ZwAAAAAAAAAAAAAAAAAAAAcuxO58jcTp33ShUc5dHpxcVU3t50pPdNZb8k80tUj57admy0tN7cY9sfnBTvS0cZfCmjAAACc2UxD5rV6FR9Wpu7p8PHTwNLs7Nu39HPKfv8A2mw20nRdjbWgAAAAAPM5qmm6jSSWbb0SOTMRGsilY/jjxBuFtmqS9jnzfLl+VhbXtk5fVr3fuqZMm9wjkhCgiR+LYzSwlL5y25y3QpxXSqTfBRivv0J8Gz5M06Vj4+D3Sk25NrCtjL3ajKW0MpWlq/8ADwf001/1Z+gn2c9FqbWz7Fjxcec+3os0x1r5ukYJgtvgNNUsJpRpwXCK3t9snrJ82XEiQAAAAAAAAAAAAAAAAAAAAAAAa9/Y0sSg6d/CNSD1jJJrv5PmBR8Y2dng3WtXKpbrXpNyqUl9Z61IfWfWXHNZtZW17BE+vi+XTogyYvGqNMdWAABPLQ7EzE6wOi4Pe/pCjCb1yyl9pbn+Pc0fUYckZKRePFfrOsat0kdAAAD5KSgm5vJJZtvgjkzERrIpG0GNvEH0LfdST/ifa+XYvb3YO2bXOWd2vd+6pkyb3COSEb6O+W5LeUUSItbm52nm6OyUU4p5Tupr6Kn9j95L3acN5q7N2dM+tl+XX8+SxTD42dB2S2GttnG6jzr3UvPuKm+bfFR9Rcl4s16xFY0jkse5aToAAAAAAAAAAAAAAAAAAAAAAAAAABSdo8EWHvylosqUnvitISfZ2RfBcHu0aSyO0Nl0/wDrX49ev+q+an6oQZkq4AAsOxt75KpKlPSa6S+0lv8AGP8AIa/ZmXnjnzj+VjBbwXE1lgAAAKZtJjfzxunav6NPe/Wf/r95h7btnpJ3Kd37/wBfdVy5NeEclXxG/p4ZTdS9kowXF8X2JcXyKWPHbJbdrHFFWs2nSDAtk7jbLKrjynb2OsaGfRq1lwdVrzI8v/jN7Ztjph487e3ouUxxTzdTsbKnh1ONOxhGnTgsoxikkl3ItvbYAAAAAAAAAAAAAAAAAAAAAAAAAAAAA8VqSrxcaqzjJZNcjkxExpI53iti8PqShPTVPti9H+ew+b2nD6HJNfDw8lK9d2dGoV3gAyUKzt5RnS86MlJd64d3D2kmHJOO8Xjweq23Z1dJtq6uYRnS0klJe0+oiYmNYXmU6AFX2pxjLOjavlNr+VfHw7TJ2/av2qfHp1V8uT9MKNi+KwwqCdbOUpPowpx3zqT4RivAz8GC2a27VFSk2nSE5sfsNO4nG82wSlW1pW+tOgtVmtJVNM3w9iy+gw4KYa7tf9XK1isaQ6KTOgAAAAAAAAAAAAAAAAAAAAAAAAAAAAAABB7WWHzml04LrU9/fH0vDX2ModoYd/HvRzj7ePVFmrrXVSTBVAABbNjb7pRlRqPfHrR7nqvHf7Tb7Oz71PRzzj7f10WsNtY0WY0kyI2ixb9HQypf2k9OS4yfw5+0p7ZtPoa6R3p/NUeS+7Hvc1xnFY4bFOSlOrUl0adOO+dSb4Ljq97MXBgtntpHxlWpSbys+wuxcrKXzzaPKd5JdWOsLeL9CC9bfvl382/osWKuKu7VcrWKxpC9EjoAAAAAAAAAAAAAAAAAAAAAAAAAAAAAAAAPkl0llLR7gOcYpZ/Mas4PRPd9l717j5jaMXosk0/NFG9d2dGqQvIBms7mVpOM6WsXn39q7miTFknHeLx4O1tuzqvdbGaVKiq2eakty4uXq964n0F9qx1xek14Ty6Lk5Iiurm+0mPK2Uq19nKUpKMIR3ynN7o04L89pi1rk2rL7/tCtETksntgdj52kvnu0aUrya6sNY29N6Qj9bJ733829/Firiru1W61isaQvZI6AAAAAAAAAAAAAAAAAAAAAAAAAAAAAAAAAAArW2dl04xqw1j1Jdz0fsf8xl9p4daxkjw4T5f790GevDVUjGVgABr4heww6nKpeS6MILNv4Ltb3LI948dslorXm7WJtOkJT5P9l53lSOI7RQyqNf1ajL9jTfptfvZLw9y+k2fBXDTdj4rtaxWNIdGJnoAAAAAAAAAAAAAAAAAAAAAAAAAAAAAAAAAAAAxXVBXUJQq6STR5vSL1ms8pcmNY0c2uKLtpShV1i2mfL3pNLTWecKMxpOjGeHBvLUDBsdg39MbhXV6v6jbz+gi9K9ZbnVa4wi9y7fFH0Ox7N6Gus96efTquY6bke91kuJAAAAAAAAAAAAAAAAAAAAAAAAAAAAAAAAAAAAAAAqm2OH5NVqa16sv/ABfw8DJ7Swfux5T1/hXzU/UrBkK6LVnPa65dlYNqjDJ3dVejD9zF+vLj2LPmjX7P2X923w69Pms4cf6pdgsrSFjThTtIqFOEVCMVuSilkkjWTswAAAAAAAAAAAAAAAAAAAAAAAAAAAAAAAAAAAAAAAx3FCNzGUKyzjJZM5asWjSeRMauPbT1atvc07DDZKNevN041ZebCO7OWS3uWTWS0z4mTh2CPS23p1iPrr7f5V6YY3p15Q6dsts9R2Zt40LBPJdaU351Sb86cnxb92hrrCXAAAAAAAAAAAAAAAAAAAAAAAAAAAAAAAAAAB//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data:image/jpeg;base64,/9j/4AAQSkZJRgABAQAAAQABAAD/2wCEAAkGBxIHEhMUBxMUFRMUExgTGRcYFxYXGRkVHRgXGBgYGBkYHDQgGBolGxQVJTEiJSkrLi4uFx8zRDUtNygtMCsBCgoKDg0OGxAQGywkHyQ0LCwvMiwsLC8vNCwsLCw0NCwsNCwsLCwvNCwsLCwsLCw0LCwvLCwsLCwsLCwtLCwsLP/AABEIAKYBMAMBEQACEQEDEQH/xAAbAAEAAgMBAQAAAAAAAAAAAAAABQYDBAcCAf/EAEgQAAIBAgMEBQcIBggHAAAAAAABAgMEBRExBiFBYRIiUXGREzJCUoGhwQcUI2JysdHwFTRDU5KyFiQzNkSCovElNWOTwtLh/8QAGgEBAAMBAQEAAAAAAAAAAAAAAAMEBQECBv/EADIRAQACAQEFBAkFAQEBAAAAAAABAgMRBBIhMdEFMkFxEyJRYYGRobHwQkPB4fFSUyP/2gAMAwEAAhEDEQA/AO4gAAAAAAAAAAAAAAAAAAAAAAAAAAAAAAAAAAAAAADFXuIW6zuJRiubS+883vWka2nRyZiOaJutp6FH+y6U3yWS8ZfDMpZO0cNeWs+X9o5zVhEXW1dWp+rxjBc+s/w9xTv2nknuxEfVFOefBXNocfuKVPONSUqs5RpUo8JVZtRguitzWbza7EyPBfLnyxFrTMc58nKTa9tJl1U31sAAAAAAAAAAAAAAAAAAAAAAAAAAAAAAAAAABrXd/Ss/1mcY8m9/sWrIsmbHj786PM2iOaFu9rKcN1pCUub6q/H7ijk7TpHcjX6Ipzx4Ia72huLnSXQXZBZe/X3lHJt2a/jp5fmqKctpRc5uo86jbfa3m/FlSZmZ1lG8nAAbGWP9IL91prO3sG4Q7J3TXWfNU4vLvZvdn4PR496ec/b84/Jbw00jX2upF9KAAAAAAAAAAAAAAAAAAAAAAAAAAAAAAAGG5uoWqzuZRiuby8O08XyUpGtp0cmYjmg7zaunT3WkXN9r6q/H3IoZO06R3I1+n9obZ48EHeY/cXWs+iuyHV9+vvM/Jtua/jp5fmqK2W0otvPUqIwAAAARuN3VSChRwxZ3NzLyVJdjfnVH9WC3+Bb2PZ/TZOPKOfT4pMVN6fc6hszglPZ22pW9ppTjvlxlN75TfNybZ9EuJQAAAAAAAAAAAAAAAAAAAAAAAAAAAABpqBE320NC03KXTl2Q3+L0KeXbsWPhrrPu/NEdstYV+92nrXG6hlTXLfLxfwRm5e0ctu7w+6C2a08kLUqOq86rbb4ttvxZRmZtOs8ZRTOrycAAAAAeK9aNuulcSjGK4yaivFnqtZtOlY1diNeSHntVbOXQsXUuKnqUKcqj8UsveW6bBntzjTz/ADVJGG8rh8nWzdWnOd9j8OjcVV0KVJ/sKHq/bk97+G9G1gw1w0isLNaxWNIX0megAAAAAAAAAAAAAAAAAAAAAAAAAAMdatGgulXkopcW8kebXrWNbTpDkzEc0Bf7VQp7rGLm/We6Phq/cZ2btKkcMca/ZDbNHgrt9ila/wD1iby9Vbo+C19uZmZdpyZe9PD2eCC17W5tIgeQAAAAR+I45bYZ+u1oRfq55y/hjv8AcT49ny5O7Wf4e60tblDDa393i/8Ad+wr1E/2lXKhT70575Iu4+zLT37aeXFLGCfGUxa7CYniG/F7ylbR4wt4dOX/AHKmj7i7j2DBXw180kYqR4JrD/ktw62alfQqXVRencVJVP8AT5vuLdYisaRGiTlyW6zsqVjHo2VOFOK4QiorwSOjYAAAAAAAAAAAAAAAAAAAAAAAAAADDdXULRdK5korn8O1ni+StI1tOjkzEc1cxHavVYfH/NL4R/HwMvN2l4Y4+M9PzyQWz/8AKuXV1O7fSuZOT58O5aL2GZfJfJOt51QTMzzYTw4AAAEZiO0Fthz6NzVj09OhHrzz7OjHevaWMWy5cndr/D3XHa3KHqzhieN/8lsXTg9Kt0/JrvVNdZl/H2X/AOlvl1nomjB7ZTdp8mdW937S39Wa40rdKjT7nLzpLwL+PZcWPu1/lLFK15QtOB7GYfgOX6MtaUZL02unP+OWb95O96p8OAAAAAAAAAAAAAAAAAAAAAAAAAAAAMdetG3TlXkoxXFvI82vWka2nSHJmI5q1ie1WscOX+eS+6P4+Bl5+0vDFHxnp+eSC2b/AJVu4uJ3MulcScn2v4diMu97XnW06ygmZnmxHhwAAamI4nRwxdLEKkILm977lq/YiTHhvknSkavVazblDUs7y8x3+7NlUnF/tq/0NLvWfWmu40cXZkzxyTp5fnVNXB/1Kes/k0r4hv2pvZyXGjb/AEVPuc/Omu/I0MWy4sfdr8+KatK15QuGBbKWWz6/4Rb06b9bLOb75y6z8Sw9JoAAAAAAAAAAAG8tQPMJqazg00+K3o5ExMawPR0AAAAAAAAAAAAAAAAEDiu0sLbONnlUn2+ivb6Xs8TO2jtClOFOM/RDfNEclTvb2pfS6V1JyfDsXctEY+XLfLOt51VrWm3NrkbgAAh7naOjGfkrBTua2ip0Iuo89N7W5c95cxbDlycdNI9/5qlrhtPuSVhsliuO5PEJwsKT9GGVWu12OXmw71vNPF2fipxt60+/l8k9cNY58VtwD5PMPwV9ONLy1bV1a78rNvt625PuSL0RpGkJFrW7QAAAAAAAAAAAAAACrbXYpl9DQfOb+6Pxfs5mT2jtP7Vfj06q+a/6YQFjiFSwedrJrtWsX3r8szcWe+KdaT0Q1tNeS44LjsMS6s+rU9Xg+cX8Dc2bbK5uE8LfnJapki3mly4kAAAAAAAAAAAAA1MRxGnh0c7l9yW+T7kQ5s9MMa2l5teK81NxbHKmI5pdSn6q4/afHu0MPaNsvm4co9nVVvkmyKKiMA8zmqabqNJLe23kkubeh2ImZ0gQ9PG54pN09l6E7uonk5R6tGP2qj3ceGvaaGHs7JbjfhH1T1wTPPgn8P8Ak2r4plLbG5bi/wDDW+cKfdKfnT/O81cOzYsXdjj7Z5p60rXlC/YPgttgkOhhNGFKPZFJN829ZPmyd6b4AAAAAAAAAAAAAAADVxO8VhTlOfBbl2y0S8SLPljFjm8vNrbsauc1ajqtyqPNttt82fMWtNp1nmozOrycH2MnBpweTTzTWqfajsTMTrAvGzuM/pGPRr/2sVv+svWXPtN7Y9q9NG7bvR9ff1W8eTe4TzTJeSgAAAAAAAAABA41tFGzzhZ5SqaN+jH8Xy/2M/aturj9WnGfpCG+WI4Qp9evK5k5V5OUnq3+dy5GJe9rzvWnWVaZmeMsZ5cfJyUE3NpJb23uSXN8DsRrwgQ9LGKmLzdLZShK5mnk6nm0IfaqPXuWvaaODs69uOThH1/r84J64JnvcFkwr5MvnjVTbOu7iSeaoQzhQi+5b597y9prYsGPFHqR1WK1ivJ0CztKdjBQsoRpwjuUYpRS7kiV1nAAAAAAAAAAAAAAAAAAFO2wvvKzVKGkN7+018E/9TMTtLNvXjHHh9/8+6rmtrOivGahAAGW2rytZRnReUovNfnsPdL2paLV5w7EzE6w6Hht7G/pxnT46rsfFH02HLGWkXjxXa23o1bRI9AAAAAAAPkpKKzluS35iZ0FRx3aJ184Ye8o6OfGXKPYufH78Xa9vm3qY+Xt6K2TLrwhXDMQAEPXx3y1TyGA05XVx6lPzY86lTzYrd/sXsGwZMnG3CPr8k1MMzxngn8J+TapibVTbat5TfmrWk3GjHTz2t9R/nNmxh2fHhj1Y+PisVrWvJ0Sys6dhCNOxhGnCKyUYpRS7kid6ZwAAAAAAAAAAAAAAAAAAAAcuxO58jcTp33ShUc5dHpxcVU3t50pPdNZb8k80tUj57admy0tN7cY9sfnBTvS0cZfCmjAAACc2UxD5rV6FR9Wpu7p8PHTwNLs7Nu39HPKfv8A2mw20nRdjbWgAAAAAPM5qmm6jSSWbb0SOTMRGsilY/jjxBuFtmqS9jnzfLl+VhbXtk5fVr3fuqZMm9wjkhCgiR+LYzSwlL5y25y3QpxXSqTfBRivv0J8Gz5M06Vj4+D3Sk25NrCtjL3ajKW0MpWlq/8ADwf001/1Z+gn2c9FqbWz7Fjxcec+3os0x1r5ukYJgtvgNNUsJpRpwXCK3t9snrJ82XEiQAAAAAAAAAAAAAAAAAAAAAAAa9/Y0sSg6d/CNSD1jJJrv5PmBR8Y2dng3WtXKpbrXpNyqUl9Z61IfWfWXHNZtZW17BE+vi+XTogyYvGqNMdWAABPLQ7EzE6wOi4Pe/pCjCb1yyl9pbn+Pc0fUYckZKRePFfrOsat0kdAAAD5KSgm5vJJZtvgjkzERrIpG0GNvEH0LfdST/ifa+XYvb3YO2bXOWd2vd+6pkyb3COSEb6O+W5LeUUSItbm52nm6OyUU4p5Tupr6Kn9j95L3acN5q7N2dM+tl+XX8+SxTD42dB2S2GttnG6jzr3UvPuKm+bfFR9Rcl4s16xFY0jkse5aToAAAAAAAAAAAAAAAAAAAAAAAAAABSdo8EWHvylosqUnvitISfZ2RfBcHu0aSyO0Nl0/wDrX49ev+q+an6oQZkq4AAsOxt75KpKlPSa6S+0lv8AGP8AIa/ZmXnjnzj+VjBbwXE1lgAAAKZtJjfzxunav6NPe/Wf/r95h7btnpJ3Kd37/wBfdVy5NeEclXxG/p4ZTdS9kowXF8X2JcXyKWPHbJbdrHFFWs2nSDAtk7jbLKrjynb2OsaGfRq1lwdVrzI8v/jN7Ztjph487e3ouUxxTzdTsbKnh1ONOxhGnTgsoxikkl3ItvbYAAAAAAAAAAAAAAAAAAAAAAAAAAAAA8VqSrxcaqzjJZNcjkxExpI53iti8PqShPTVPti9H+ew+b2nD6HJNfDw8lK9d2dGoV3gAyUKzt5RnS86MlJd64d3D2kmHJOO8Xjweq23Z1dJtq6uYRnS0klJe0+oiYmNYXmU6AFX2pxjLOjavlNr+VfHw7TJ2/av2qfHp1V8uT9MKNi+KwwqCdbOUpPowpx3zqT4RivAz8GC2a27VFSk2nSE5sfsNO4nG82wSlW1pW+tOgtVmtJVNM3w9iy+gw4KYa7tf9XK1isaQ6KTOgAAAAAAAAAAAAAAAAAAAAAAAAAAAAAABB7WWHzml04LrU9/fH0vDX2ModoYd/HvRzj7ePVFmrrXVSTBVAABbNjb7pRlRqPfHrR7nqvHf7Tb7Oz71PRzzj7f10WsNtY0WY0kyI2ixb9HQypf2k9OS4yfw5+0p7ZtPoa6R3p/NUeS+7Hvc1xnFY4bFOSlOrUl0adOO+dSb4Ljq97MXBgtntpHxlWpSbys+wuxcrKXzzaPKd5JdWOsLeL9CC9bfvl382/osWKuKu7VcrWKxpC9EjoAAAAAAAAAAAAAAAAAAAAAAAAAAAAAAAAPkl0llLR7gOcYpZ/Mas4PRPd9l717j5jaMXosk0/NFG9d2dGqQvIBms7mVpOM6WsXn39q7miTFknHeLx4O1tuzqvdbGaVKiq2eakty4uXq964n0F9qx1xek14Ty6Lk5Iiurm+0mPK2Uq19nKUpKMIR3ynN7o04L89pi1rk2rL7/tCtETksntgdj52kvnu0aUrya6sNY29N6Qj9bJ733829/Firiru1W61isaQvZI6AAAAAAAAAAAAAAAAAAAAAAAAAAAAAAAAAAArW2dl04xqw1j1Jdz0fsf8xl9p4daxkjw4T5f790GevDVUjGVgABr4heww6nKpeS6MILNv4Ltb3LI948dslorXm7WJtOkJT5P9l53lSOI7RQyqNf1ajL9jTfptfvZLw9y+k2fBXDTdj4rtaxWNIdGJnoAAAAAAAAAAAAAAAAAAAAAAAAAAAAAAAAAAAAxXVBXUJQq6STR5vSL1ms8pcmNY0c2uKLtpShV1i2mfL3pNLTWecKMxpOjGeHBvLUDBsdg39MbhXV6v6jbz+gi9K9ZbnVa4wi9y7fFH0Ox7N6Gus96efTquY6bke91kuJAAAAAAAAAAAAAAAAAAAAAAAAAAAAAAAAAAAAAAAqm2OH5NVqa16sv/ABfw8DJ7Swfux5T1/hXzU/UrBkK6LVnPa65dlYNqjDJ3dVejD9zF+vLj2LPmjX7P2X923w69Pms4cf6pdgsrSFjThTtIqFOEVCMVuSilkkjWTswAAAAAAAAAAAAAAAAAAAAAAAAAAAAAAAAAAAAAAAx3FCNzGUKyzjJZM5asWjSeRMauPbT1atvc07DDZKNevN041ZebCO7OWS3uWTWS0z4mTh2CPS23p1iPrr7f5V6YY3p15Q6dsts9R2Zt40LBPJdaU351Sb86cnxb92hrrCXAAAAAAAAAAAAAAAAAAAAAAAAAAAAAAAAAAB//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descr="http://farm6.staticflickr.com/5165/5227436224_454c249643_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8600" y="4419600"/>
            <a:ext cx="1057221" cy="576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166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lnSpcReduction="10000"/>
          </a:bodyPr>
          <a:lstStyle/>
          <a:p>
            <a:r>
              <a:rPr lang="en-US" dirty="0" smtClean="0"/>
              <a:t>First sentence can be a general “hook” into essay to get you interested</a:t>
            </a:r>
          </a:p>
          <a:p>
            <a:r>
              <a:rPr lang="en-US" dirty="0" smtClean="0"/>
              <a:t>Second and third sentence should be </a:t>
            </a:r>
            <a:r>
              <a:rPr lang="en-US" dirty="0" smtClean="0">
                <a:solidFill>
                  <a:srgbClr val="FF0000"/>
                </a:solidFill>
              </a:rPr>
              <a:t>thesis</a:t>
            </a:r>
            <a:r>
              <a:rPr lang="en-US" dirty="0" smtClean="0"/>
              <a:t> in which you mention</a:t>
            </a:r>
          </a:p>
          <a:p>
            <a:pPr lvl="1"/>
            <a:r>
              <a:rPr lang="en-US" dirty="0" smtClean="0"/>
              <a:t>the place(s) (do not say “in this essay I will cover”)</a:t>
            </a:r>
          </a:p>
          <a:p>
            <a:pPr lvl="1"/>
            <a:r>
              <a:rPr lang="en-US" dirty="0" smtClean="0"/>
              <a:t>Each tasks of essay</a:t>
            </a:r>
          </a:p>
          <a:p>
            <a:pPr lvl="1"/>
            <a:endParaRPr lang="en-US" dirty="0"/>
          </a:p>
          <a:p>
            <a:pPr lvl="1"/>
            <a:r>
              <a:rPr lang="en-US" dirty="0" smtClean="0"/>
              <a:t>Provide one specific detail for each task – use word “such as” to help you out</a:t>
            </a:r>
          </a:p>
        </p:txBody>
      </p:sp>
    </p:spTree>
    <p:extLst>
      <p:ext uri="{BB962C8B-B14F-4D97-AF65-F5344CB8AC3E}">
        <p14:creationId xmlns:p14="http://schemas.microsoft.com/office/powerpoint/2010/main" val="1314327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many important turning points in history that has shaped the world.  The Neolithic revolution from 10,000 to 6,000 BCE led to a CHANGE from  hunting and gathering as a main way of food supply to domesticated plants and animals.  This change IMPACTED the early river civilizations by leading to intellectual, economic, and social changes such as the rise of cities, barter economies, and complex government.</a:t>
            </a:r>
            <a:endParaRPr lang="en-US" dirty="0"/>
          </a:p>
        </p:txBody>
      </p:sp>
    </p:spTree>
    <p:extLst>
      <p:ext uri="{BB962C8B-B14F-4D97-AF65-F5344CB8AC3E}">
        <p14:creationId xmlns:p14="http://schemas.microsoft.com/office/powerpoint/2010/main" val="2778513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Body Paragraph</a:t>
            </a:r>
            <a:endParaRPr lang="en-US" dirty="0"/>
          </a:p>
        </p:txBody>
      </p:sp>
      <p:sp>
        <p:nvSpPr>
          <p:cNvPr id="3" name="Content Placeholder 2"/>
          <p:cNvSpPr>
            <a:spLocks noGrp="1"/>
          </p:cNvSpPr>
          <p:nvPr>
            <p:ph idx="1"/>
          </p:nvPr>
        </p:nvSpPr>
        <p:spPr/>
        <p:txBody>
          <a:bodyPr/>
          <a:lstStyle/>
          <a:p>
            <a:r>
              <a:rPr lang="en-US" dirty="0" smtClean="0"/>
              <a:t>Your BEST example (does not have to be chronological)</a:t>
            </a:r>
          </a:p>
          <a:p>
            <a:r>
              <a:rPr lang="en-US" dirty="0" smtClean="0"/>
              <a:t>Topic Sentence – should identify the major idea of the paragraph (ex. “The </a:t>
            </a:r>
            <a:r>
              <a:rPr lang="en-US" dirty="0" err="1" smtClean="0"/>
              <a:t>neolithic</a:t>
            </a:r>
            <a:r>
              <a:rPr lang="en-US" dirty="0" smtClean="0"/>
              <a:t> revolution brought about many changes”) – should be generally vague.</a:t>
            </a:r>
          </a:p>
          <a:p>
            <a:r>
              <a:rPr lang="en-US" dirty="0" smtClean="0"/>
              <a:t>Should have SPECIFIC support for your paragraph – look for 5-6 vocab words</a:t>
            </a:r>
            <a:endParaRPr lang="en-US" dirty="0"/>
          </a:p>
        </p:txBody>
      </p:sp>
    </p:spTree>
    <p:extLst>
      <p:ext uri="{BB962C8B-B14F-4D97-AF65-F5344CB8AC3E}">
        <p14:creationId xmlns:p14="http://schemas.microsoft.com/office/powerpoint/2010/main" val="73666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Paragraph</a:t>
            </a:r>
            <a:endParaRPr lang="en-US" dirty="0"/>
          </a:p>
        </p:txBody>
      </p:sp>
      <p:sp>
        <p:nvSpPr>
          <p:cNvPr id="3" name="Content Placeholder 2"/>
          <p:cNvSpPr>
            <a:spLocks noGrp="1"/>
          </p:cNvSpPr>
          <p:nvPr>
            <p:ph idx="1"/>
          </p:nvPr>
        </p:nvSpPr>
        <p:spPr/>
        <p:txBody>
          <a:bodyPr/>
          <a:lstStyle/>
          <a:p>
            <a:r>
              <a:rPr lang="en-US" u="sng" dirty="0" smtClean="0"/>
              <a:t>Craft Specialization &amp; Social Stratification</a:t>
            </a:r>
          </a:p>
          <a:p>
            <a:pPr marL="514350" indent="-514350">
              <a:buFont typeface="+mj-lt"/>
              <a:buAutoNum type="alphaLcParenR"/>
            </a:pPr>
            <a:r>
              <a:rPr lang="en-US" dirty="0" smtClean="0"/>
              <a:t>Artisans such as </a:t>
            </a:r>
            <a:r>
              <a:rPr lang="en-US" dirty="0" err="1" smtClean="0"/>
              <a:t>pottist</a:t>
            </a:r>
            <a:r>
              <a:rPr lang="en-US" dirty="0" smtClean="0"/>
              <a:t> (pottery wheel), irrigation, scribes, tool makers – hoes/sickles</a:t>
            </a:r>
          </a:p>
          <a:p>
            <a:pPr marL="514350" indent="-514350">
              <a:buFont typeface="+mj-lt"/>
              <a:buAutoNum type="alphaLcParenR"/>
            </a:pPr>
            <a:r>
              <a:rPr lang="en-US" dirty="0" smtClean="0"/>
              <a:t>Peasants  vs. priest-kings (competition over possessions), women less important for economy</a:t>
            </a:r>
          </a:p>
          <a:p>
            <a:endParaRPr lang="en-US" dirty="0"/>
          </a:p>
        </p:txBody>
      </p:sp>
    </p:spTree>
    <p:extLst>
      <p:ext uri="{BB962C8B-B14F-4D97-AF65-F5344CB8AC3E}">
        <p14:creationId xmlns:p14="http://schemas.microsoft.com/office/powerpoint/2010/main" val="19542805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432</Words>
  <Application>Microsoft Office PowerPoint</Application>
  <PresentationFormat>On-screen Show (4:3)</PresentationFormat>
  <Paragraphs>37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How to Write a Thematic Essay</vt:lpstr>
      <vt:lpstr>Read the Historical Context</vt:lpstr>
      <vt:lpstr>Read the Task</vt:lpstr>
      <vt:lpstr>Choose your Examples</vt:lpstr>
      <vt:lpstr>Outline Your Tasks</vt:lpstr>
      <vt:lpstr>Introduction</vt:lpstr>
      <vt:lpstr>Example</vt:lpstr>
      <vt:lpstr>First Body Paragraph</vt:lpstr>
      <vt:lpstr>“Impact” Paragraph</vt:lpstr>
    </vt:vector>
  </TitlesOfParts>
  <Company>Voorheesville Central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 Thematic Essay</dc:title>
  <dc:creator>Windows User</dc:creator>
  <cp:lastModifiedBy>Windows User</cp:lastModifiedBy>
  <cp:revision>5</cp:revision>
  <dcterms:created xsi:type="dcterms:W3CDTF">2013-09-26T11:18:08Z</dcterms:created>
  <dcterms:modified xsi:type="dcterms:W3CDTF">2013-09-26T12:33:57Z</dcterms:modified>
</cp:coreProperties>
</file>